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6"/>
  </p:notesMasterIdLst>
  <p:handoutMasterIdLst>
    <p:handoutMasterId r:id="rId17"/>
  </p:handoutMasterIdLst>
  <p:sldIdLst>
    <p:sldId id="256" r:id="rId5"/>
    <p:sldId id="265" r:id="rId6"/>
    <p:sldId id="286" r:id="rId7"/>
    <p:sldId id="262" r:id="rId8"/>
    <p:sldId id="287" r:id="rId9"/>
    <p:sldId id="285" r:id="rId10"/>
    <p:sldId id="282" r:id="rId11"/>
    <p:sldId id="283" r:id="rId12"/>
    <p:sldId id="266" r:id="rId13"/>
    <p:sldId id="267" r:id="rId14"/>
    <p:sldId id="284" r:id="rId15"/>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86" d="100"/>
          <a:sy n="86" d="100"/>
        </p:scale>
        <p:origin x="15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28/10/2022</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28/10/2022</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10/28/2022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lled building plans"/>
          <p:cNvPicPr>
            <a:picLocks noChangeAspect="1" noChangeArrowheads="1"/>
          </p:cNvPicPr>
          <p:nvPr/>
        </p:nvPicPr>
        <p:blipFill rotWithShape="1">
          <a:blip r:embed="rId2">
            <a:extLst>
              <a:ext uri="{28A0092B-C50C-407E-A947-70E740481C1C}">
                <a14:useLocalDpi xmlns:a14="http://schemas.microsoft.com/office/drawing/2010/main" val="0"/>
              </a:ext>
            </a:extLst>
          </a:blip>
          <a:srcRect l="7595" r="4718" b="10317"/>
          <a:stretch/>
        </p:blipFill>
        <p:spPr bwMode="auto">
          <a:xfrm>
            <a:off x="-36512" y="0"/>
            <a:ext cx="9180511" cy="688538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fontScale="90000"/>
          </a:bodyPr>
          <a:lstStyle/>
          <a:p>
            <a:pPr algn="l"/>
            <a:r>
              <a:rPr lang="en-GB" sz="5300" dirty="0" smtClean="0">
                <a:solidFill>
                  <a:srgbClr val="FFFFFF"/>
                </a:solidFill>
              </a:rPr>
              <a:t>Advanced higher Graphic communication</a:t>
            </a:r>
            <a:endParaRPr lang="en-GB" sz="3700" dirty="0">
              <a:solidFill>
                <a:srgbClr val="FFFFFF"/>
              </a:solidFill>
            </a:endParaRP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Built Environment – Planning Drawings</a:t>
            </a:r>
            <a:endParaRPr lang="en-GB" sz="2000" dirty="0">
              <a:solidFill>
                <a:srgbClr val="FFFFFF"/>
              </a:solidFill>
            </a:endParaRP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Topographical survey</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Topographical survey is used to create maps containing details of the land and the features on it.  </a:t>
            </a:r>
            <a:endParaRPr lang="en-GB" sz="2400" dirty="0" smtClean="0"/>
          </a:p>
          <a:p>
            <a:pPr marL="0" indent="0">
              <a:buNone/>
            </a:pPr>
            <a:r>
              <a:rPr lang="en-GB" sz="2400" dirty="0" smtClean="0"/>
              <a:t>These </a:t>
            </a:r>
            <a:r>
              <a:rPr lang="en-GB" sz="2400" dirty="0"/>
              <a:t>include natural features such as tree, rocks and waterways, and man made ones like buildings, walls, fences, telecom poles etc.  </a:t>
            </a:r>
            <a:endParaRPr lang="en-GB" sz="2400" dirty="0" smtClean="0"/>
          </a:p>
        </p:txBody>
      </p:sp>
      <p:pic>
        <p:nvPicPr>
          <p:cNvPr id="6" name="Picture 4" descr="https://www.draintechnology.co.uk/assets/files/new/typesurveyc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392" y="3212976"/>
            <a:ext cx="4833381"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600" dirty="0" smtClean="0">
                <a:solidFill>
                  <a:srgbClr val="FFFFFF"/>
                </a:solidFill>
              </a:rPr>
              <a:t>Topographical survey</a:t>
            </a:r>
            <a:endParaRPr lang="en-GB" sz="3600"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The </a:t>
            </a:r>
            <a:r>
              <a:rPr lang="en-GB" sz="2400" dirty="0"/>
              <a:t>survey will also detail the contours of the land.  A land surveyor (a specialist profession in it’s own right) will make use of a variety of specialist equipment and GPS to take readings about the shape of the ground and the height and location of objects in and on it.  </a:t>
            </a:r>
            <a:endParaRPr lang="en-GB" sz="2400" dirty="0" smtClean="0"/>
          </a:p>
          <a:p>
            <a:pPr marL="0" indent="0">
              <a:buNone/>
            </a:pPr>
            <a:r>
              <a:rPr lang="en-GB" sz="2400" dirty="0" smtClean="0"/>
              <a:t>The </a:t>
            </a:r>
            <a:r>
              <a:rPr lang="en-GB" sz="2400" dirty="0"/>
              <a:t>information gained form topographical surveys is used in construction for planning and building by architects, engineers and builders but may also be used by cartographers when preparing and updating maps. </a:t>
            </a:r>
          </a:p>
        </p:txBody>
      </p:sp>
      <p:pic>
        <p:nvPicPr>
          <p:cNvPr id="3" name="Picture 2"/>
          <p:cNvPicPr>
            <a:picLocks noChangeAspect="1"/>
          </p:cNvPicPr>
          <p:nvPr/>
        </p:nvPicPr>
        <p:blipFill rotWithShape="1">
          <a:blip r:embed="rId2"/>
          <a:srcRect l="44475" t="28590" r="24316" b="25637"/>
          <a:stretch/>
        </p:blipFill>
        <p:spPr>
          <a:xfrm>
            <a:off x="-1" y="2084832"/>
            <a:ext cx="4101412" cy="4773168"/>
          </a:xfrm>
          <a:prstGeom prst="rect">
            <a:avLst/>
          </a:prstGeom>
        </p:spPr>
      </p:pic>
    </p:spTree>
    <p:extLst>
      <p:ext uri="{BB962C8B-B14F-4D97-AF65-F5344CB8AC3E}">
        <p14:creationId xmlns:p14="http://schemas.microsoft.com/office/powerpoint/2010/main" val="3054264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FFC000"/>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Gain an understanding of the different planning drawings produced by the creators. </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Identify, describe and explain the different planning drawings and their purpose. </a:t>
            </a:r>
            <a:endParaRPr lang="en-GB" sz="2400" dirty="0">
              <a:solidFill>
                <a:srgbClr val="FFFFFF"/>
              </a:solidFill>
            </a:endParaRP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Building drawings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597352"/>
          </a:xfrm>
        </p:spPr>
        <p:txBody>
          <a:bodyPr>
            <a:normAutofit fontScale="85000" lnSpcReduction="20000"/>
          </a:bodyPr>
          <a:lstStyle/>
          <a:p>
            <a:pPr marL="0" indent="0">
              <a:lnSpc>
                <a:spcPct val="120000"/>
              </a:lnSpc>
              <a:spcBef>
                <a:spcPts val="0"/>
              </a:spcBef>
              <a:buNone/>
            </a:pPr>
            <a:r>
              <a:rPr lang="en-GB" sz="2400" b="1" dirty="0" smtClean="0"/>
              <a:t>Location Plans (1:2500, 1:1250)</a:t>
            </a:r>
          </a:p>
          <a:p>
            <a:pPr lvl="1">
              <a:lnSpc>
                <a:spcPct val="120000"/>
              </a:lnSpc>
              <a:spcBef>
                <a:spcPts val="0"/>
              </a:spcBef>
              <a:buFont typeface="Arial" panose="020B0604020202020204" pitchFamily="34" charset="0"/>
              <a:buChar char="•"/>
            </a:pPr>
            <a:r>
              <a:rPr lang="en-GB" sz="2000" dirty="0" smtClean="0"/>
              <a:t>Show the surrounding area and information such as other buildings, roads, landmarks, North symbol, trees).</a:t>
            </a:r>
          </a:p>
          <a:p>
            <a:pPr>
              <a:lnSpc>
                <a:spcPct val="120000"/>
              </a:lnSpc>
              <a:spcBef>
                <a:spcPts val="0"/>
              </a:spcBef>
              <a:buFont typeface="Arial" panose="020B0604020202020204" pitchFamily="34" charset="0"/>
              <a:buChar char="•"/>
            </a:pPr>
            <a:r>
              <a:rPr lang="en-GB" sz="2400" b="1" dirty="0"/>
              <a:t> </a:t>
            </a:r>
            <a:r>
              <a:rPr lang="en-GB" sz="2400" b="1" dirty="0" smtClean="0"/>
              <a:t>Site Plans (1:500)</a:t>
            </a:r>
          </a:p>
          <a:p>
            <a:pPr lvl="1">
              <a:lnSpc>
                <a:spcPct val="120000"/>
              </a:lnSpc>
              <a:spcBef>
                <a:spcPts val="0"/>
              </a:spcBef>
              <a:buFont typeface="Arial" panose="020B0604020202020204" pitchFamily="34" charset="0"/>
              <a:buChar char="•"/>
            </a:pPr>
            <a:r>
              <a:rPr lang="en-GB" sz="2000" dirty="0"/>
              <a:t> </a:t>
            </a:r>
            <a:r>
              <a:rPr lang="en-GB" sz="2000" dirty="0" smtClean="0"/>
              <a:t>Show immediate site information such as pathways, drainage, trees, roof plan)</a:t>
            </a:r>
          </a:p>
          <a:p>
            <a:pPr>
              <a:lnSpc>
                <a:spcPct val="120000"/>
              </a:lnSpc>
              <a:spcBef>
                <a:spcPts val="0"/>
              </a:spcBef>
              <a:buFont typeface="Arial" panose="020B0604020202020204" pitchFamily="34" charset="0"/>
              <a:buChar char="•"/>
            </a:pPr>
            <a:r>
              <a:rPr lang="en-GB" sz="2400" b="1" dirty="0" smtClean="0"/>
              <a:t> Floor Plans (1:100, 1:50)</a:t>
            </a:r>
          </a:p>
          <a:p>
            <a:pPr lvl="1">
              <a:lnSpc>
                <a:spcPct val="120000"/>
              </a:lnSpc>
              <a:spcBef>
                <a:spcPts val="0"/>
              </a:spcBef>
              <a:buFont typeface="Arial" panose="020B0604020202020204" pitchFamily="34" charset="0"/>
              <a:buChar char="•"/>
            </a:pPr>
            <a:r>
              <a:rPr lang="en-GB" sz="2000" dirty="0"/>
              <a:t> </a:t>
            </a:r>
            <a:r>
              <a:rPr lang="en-GB" sz="2000" dirty="0" smtClean="0"/>
              <a:t>Show internal information such as layout, doors, windows, fixings and fittings, furniture, electrics, plumbing)</a:t>
            </a:r>
          </a:p>
          <a:p>
            <a:pPr>
              <a:lnSpc>
                <a:spcPct val="120000"/>
              </a:lnSpc>
              <a:spcBef>
                <a:spcPts val="0"/>
              </a:spcBef>
              <a:buFont typeface="Arial" panose="020B0604020202020204" pitchFamily="34" charset="0"/>
              <a:buChar char="•"/>
            </a:pPr>
            <a:r>
              <a:rPr lang="en-GB" sz="2400" dirty="0"/>
              <a:t> </a:t>
            </a:r>
            <a:r>
              <a:rPr lang="en-GB" sz="2400" b="1" dirty="0" smtClean="0"/>
              <a:t>Sections (1:500, 1:100, 1:50)</a:t>
            </a:r>
            <a:endParaRPr lang="en-GB" sz="2400" b="1" dirty="0" smtClean="0"/>
          </a:p>
          <a:p>
            <a:pPr lvl="1">
              <a:lnSpc>
                <a:spcPct val="120000"/>
              </a:lnSpc>
              <a:spcBef>
                <a:spcPts val="0"/>
              </a:spcBef>
              <a:buFont typeface="Arial" panose="020B0604020202020204" pitchFamily="34" charset="0"/>
              <a:buChar char="•"/>
            </a:pPr>
            <a:r>
              <a:rPr lang="en-GB" sz="2000" dirty="0"/>
              <a:t> </a:t>
            </a:r>
            <a:r>
              <a:rPr lang="en-GB" sz="2000" dirty="0" smtClean="0"/>
              <a:t>Show the detail of the structure and multiple levels internally at once. </a:t>
            </a:r>
          </a:p>
          <a:p>
            <a:pPr>
              <a:lnSpc>
                <a:spcPct val="120000"/>
              </a:lnSpc>
              <a:spcBef>
                <a:spcPts val="0"/>
              </a:spcBef>
              <a:buFont typeface="Arial" panose="020B0604020202020204" pitchFamily="34" charset="0"/>
              <a:buChar char="•"/>
            </a:pPr>
            <a:r>
              <a:rPr lang="en-GB" sz="2400" b="1" dirty="0" smtClean="0"/>
              <a:t>Elevations (1:500, 1:100, 1:50)</a:t>
            </a:r>
            <a:endParaRPr lang="en-GB" sz="2400" b="1" dirty="0" smtClean="0"/>
          </a:p>
          <a:p>
            <a:pPr lvl="1">
              <a:lnSpc>
                <a:spcPct val="120000"/>
              </a:lnSpc>
              <a:spcBef>
                <a:spcPts val="0"/>
              </a:spcBef>
              <a:buFont typeface="Arial" panose="020B0604020202020204" pitchFamily="34" charset="0"/>
              <a:buChar char="•"/>
            </a:pPr>
            <a:r>
              <a:rPr lang="en-GB" sz="2000" dirty="0"/>
              <a:t> </a:t>
            </a:r>
            <a:r>
              <a:rPr lang="en-GB" sz="2000" dirty="0" smtClean="0"/>
              <a:t>These show features on the sides such as windows, cladding, doors. </a:t>
            </a:r>
          </a:p>
          <a:p>
            <a:pPr>
              <a:lnSpc>
                <a:spcPct val="120000"/>
              </a:lnSpc>
              <a:spcBef>
                <a:spcPts val="0"/>
              </a:spcBef>
              <a:buFont typeface="Arial" panose="020B0604020202020204" pitchFamily="34" charset="0"/>
              <a:buChar char="•"/>
            </a:pPr>
            <a:r>
              <a:rPr lang="en-GB" sz="2400" b="1" dirty="0" smtClean="0"/>
              <a:t>3D Views</a:t>
            </a:r>
          </a:p>
          <a:p>
            <a:pPr lvl="1">
              <a:lnSpc>
                <a:spcPct val="120000"/>
              </a:lnSpc>
              <a:spcBef>
                <a:spcPts val="0"/>
              </a:spcBef>
              <a:buFont typeface="Arial" panose="020B0604020202020204" pitchFamily="34" charset="0"/>
              <a:buChar char="•"/>
            </a:pPr>
            <a:r>
              <a:rPr lang="en-GB" sz="2000" dirty="0" smtClean="0"/>
              <a:t>Represent the building in a way that is easy to understand. Allows walkthroughs and exploration by the clients. </a:t>
            </a:r>
          </a:p>
        </p:txBody>
      </p:sp>
      <p:pic>
        <p:nvPicPr>
          <p:cNvPr id="6" name="Picture 2" descr="G:\New Courses\Tech focus GC\SA3 Architectural Drawing\Outcome 2 Building Plans\Lesson 1 - What are building plans\location plan.jpg">
            <a:extLst>
              <a:ext uri="{FF2B5EF4-FFF2-40B4-BE49-F238E27FC236}">
                <a16:creationId xmlns:a16="http://schemas.microsoft.com/office/drawing/2014/main" id="{5025B3B8-3254-4301-A77B-1079FD81B3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94663">
            <a:off x="382713" y="2128241"/>
            <a:ext cx="2550972" cy="1899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New Courses\Tech focus GC\SA3 Architectural Drawing\Outcome 2 Building Plans\Lesson 1 - What are building plans\site plan 1.jpg">
            <a:extLst>
              <a:ext uri="{FF2B5EF4-FFF2-40B4-BE49-F238E27FC236}">
                <a16:creationId xmlns:a16="http://schemas.microsoft.com/office/drawing/2014/main" id="{A9E0C674-0372-4826-B872-35FE137B04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43" t="5846" r="14402" b="12754"/>
          <a:stretch/>
        </p:blipFill>
        <p:spPr bwMode="auto">
          <a:xfrm rot="571940">
            <a:off x="2047091" y="2661369"/>
            <a:ext cx="1775432" cy="183141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descr="G:\New Courses\Tech focus GC\SA3 Architectural Drawing\Outcome 2 Building Plans\Lesson 1 - What are building plans\Floor plan 1.jpg">
            <a:extLst>
              <a:ext uri="{FF2B5EF4-FFF2-40B4-BE49-F238E27FC236}">
                <a16:creationId xmlns:a16="http://schemas.microsoft.com/office/drawing/2014/main" id="{54D81AC4-5C0F-4A2A-8CA3-3597F33F473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083"/>
          <a:stretch/>
        </p:blipFill>
        <p:spPr bwMode="auto">
          <a:xfrm rot="21230286">
            <a:off x="302785" y="3836935"/>
            <a:ext cx="1632531" cy="15804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C:\Users\Neil Scott\Desktop\Section Blank.jpg">
            <a:extLst>
              <a:ext uri="{FF2B5EF4-FFF2-40B4-BE49-F238E27FC236}">
                <a16:creationId xmlns:a16="http://schemas.microsoft.com/office/drawing/2014/main" id="{A8131C97-49C2-4BB1-94C6-6F483B67B0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2401">
            <a:off x="2426810" y="3942877"/>
            <a:ext cx="1263211" cy="1954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Image result for building elevation drawing">
            <a:extLst>
              <a:ext uri="{FF2B5EF4-FFF2-40B4-BE49-F238E27FC236}">
                <a16:creationId xmlns:a16="http://schemas.microsoft.com/office/drawing/2014/main" id="{08B636C3-FF80-4230-8C6B-1005706B82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89615">
            <a:off x="655716" y="5395182"/>
            <a:ext cx="1595874" cy="89740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1" name="Picture 6" descr="Image result for house sketch">
            <a:extLst>
              <a:ext uri="{FF2B5EF4-FFF2-40B4-BE49-F238E27FC236}">
                <a16:creationId xmlns:a16="http://schemas.microsoft.com/office/drawing/2014/main" id="{7D03244F-ECC6-482C-8395-032FC6356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95559">
            <a:off x="2403657" y="5264618"/>
            <a:ext cx="1386689" cy="107128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Underground survey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An underground survey is important to carry out for any new building or structure. </a:t>
            </a:r>
            <a:endParaRPr lang="en-GB" sz="2400" dirty="0"/>
          </a:p>
          <a:p>
            <a:pPr marL="0" indent="0">
              <a:buNone/>
            </a:pPr>
            <a:r>
              <a:rPr lang="en-GB" sz="2400" dirty="0" smtClean="0"/>
              <a:t>It is important to know what you are building on top of, as unknown circumstances could lead to failings in the building in the future. </a:t>
            </a:r>
          </a:p>
          <a:p>
            <a:pPr marL="0" indent="0">
              <a:buNone/>
            </a:pPr>
            <a:r>
              <a:rPr lang="en-GB" sz="2400" dirty="0" smtClean="0"/>
              <a:t>Information gathered can include:</a:t>
            </a:r>
          </a:p>
          <a:p>
            <a:pPr>
              <a:buFont typeface="Arial" panose="020B0604020202020204" pitchFamily="34" charset="0"/>
              <a:buChar char="•"/>
            </a:pPr>
            <a:r>
              <a:rPr lang="en-GB" sz="2400" dirty="0"/>
              <a:t> </a:t>
            </a:r>
            <a:r>
              <a:rPr lang="en-GB" sz="2400" dirty="0" smtClean="0"/>
              <a:t>Previous land use</a:t>
            </a:r>
          </a:p>
          <a:p>
            <a:pPr>
              <a:buFont typeface="Arial" panose="020B0604020202020204" pitchFamily="34" charset="0"/>
              <a:buChar char="•"/>
            </a:pPr>
            <a:r>
              <a:rPr lang="en-GB" sz="2400" dirty="0"/>
              <a:t> </a:t>
            </a:r>
            <a:r>
              <a:rPr lang="en-GB" sz="2400" dirty="0" smtClean="0"/>
              <a:t>Land composition (what the exact soils, rock etc. </a:t>
            </a:r>
            <a:r>
              <a:rPr lang="en-GB" sz="2400" dirty="0" smtClean="0"/>
              <a:t>make up the subsurface)</a:t>
            </a:r>
            <a:endParaRPr lang="en-GB" sz="2400" dirty="0" smtClean="0"/>
          </a:p>
          <a:p>
            <a:pPr>
              <a:buFont typeface="Arial" panose="020B0604020202020204" pitchFamily="34" charset="0"/>
              <a:buChar char="•"/>
            </a:pPr>
            <a:r>
              <a:rPr lang="en-GB" sz="2400" dirty="0"/>
              <a:t> </a:t>
            </a:r>
            <a:r>
              <a:rPr lang="en-GB" sz="2400" dirty="0" smtClean="0"/>
              <a:t>Depth of substrate (down to the layer which will be supporting the foundations)</a:t>
            </a:r>
            <a:endParaRPr lang="en-GB" sz="2000" dirty="0" smtClean="0"/>
          </a:p>
        </p:txBody>
      </p:sp>
      <p:pic>
        <p:nvPicPr>
          <p:cNvPr id="3" name="Picture 2" descr="Geological cross-section of the fan subsurface. Inverted open triangles denote piezometric heads in the drought period for analysis. Colours except dark blue (deeper fine deposits in Layer 4) correspond to those in Fig. 1. Profiles of the common logarithm of K at OW18 and 20 are obtained from an undisturbed core analysis in Sakata and Ikeda (201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88" y="4221088"/>
            <a:ext cx="3798634" cy="243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Feature survey</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Feature surveys include </a:t>
            </a:r>
            <a:r>
              <a:rPr lang="en-GB" sz="2400" dirty="0" smtClean="0"/>
              <a:t>superficial elements, such as</a:t>
            </a:r>
            <a:r>
              <a:rPr lang="en-GB" sz="2400" dirty="0" smtClean="0"/>
              <a:t>:</a:t>
            </a:r>
          </a:p>
          <a:p>
            <a:pPr>
              <a:buFont typeface="Arial" panose="020B0604020202020204" pitchFamily="34" charset="0"/>
              <a:buChar char="•"/>
            </a:pPr>
            <a:r>
              <a:rPr lang="en-GB" sz="2400" dirty="0"/>
              <a:t> </a:t>
            </a:r>
            <a:r>
              <a:rPr lang="en-GB" sz="2400" dirty="0" smtClean="0"/>
              <a:t>Hard landscaping (paving and seating)</a:t>
            </a:r>
          </a:p>
          <a:p>
            <a:pPr>
              <a:buFont typeface="Arial" panose="020B0604020202020204" pitchFamily="34" charset="0"/>
              <a:buChar char="•"/>
            </a:pPr>
            <a:r>
              <a:rPr lang="en-GB" sz="2400" dirty="0"/>
              <a:t> </a:t>
            </a:r>
            <a:r>
              <a:rPr lang="en-GB" sz="2400" dirty="0" smtClean="0"/>
              <a:t>Trees, shrubs and bushes</a:t>
            </a:r>
          </a:p>
          <a:p>
            <a:pPr>
              <a:buFont typeface="Arial" panose="020B0604020202020204" pitchFamily="34" charset="0"/>
              <a:buChar char="•"/>
            </a:pPr>
            <a:r>
              <a:rPr lang="en-GB" sz="2400" dirty="0"/>
              <a:t> </a:t>
            </a:r>
            <a:r>
              <a:rPr lang="en-GB" sz="2400" dirty="0" smtClean="0"/>
              <a:t>Water features such as ponds</a:t>
            </a:r>
          </a:p>
          <a:p>
            <a:pPr>
              <a:buFont typeface="Arial" panose="020B0604020202020204" pitchFamily="34" charset="0"/>
              <a:buChar char="•"/>
            </a:pPr>
            <a:r>
              <a:rPr lang="en-GB" sz="2400" dirty="0"/>
              <a:t> </a:t>
            </a:r>
            <a:r>
              <a:rPr lang="en-GB" sz="2400" dirty="0" smtClean="0"/>
              <a:t>Natural features including contours and layout of the land</a:t>
            </a:r>
          </a:p>
          <a:p>
            <a:pPr>
              <a:buFont typeface="Arial" panose="020B0604020202020204" pitchFamily="34" charset="0"/>
              <a:buChar char="•"/>
            </a:pPr>
            <a:r>
              <a:rPr lang="en-GB" sz="2400" dirty="0"/>
              <a:t> </a:t>
            </a:r>
            <a:r>
              <a:rPr lang="en-GB" sz="2400" dirty="0" smtClean="0"/>
              <a:t>Lighting features</a:t>
            </a:r>
          </a:p>
          <a:p>
            <a:pPr>
              <a:buFont typeface="Arial" panose="020B0604020202020204" pitchFamily="34" charset="0"/>
              <a:buChar char="•"/>
            </a:pPr>
            <a:r>
              <a:rPr lang="en-GB" sz="2400" dirty="0" smtClean="0"/>
              <a:t> Historical features</a:t>
            </a:r>
          </a:p>
          <a:p>
            <a:pPr>
              <a:buFont typeface="Arial" panose="020B0604020202020204" pitchFamily="34" charset="0"/>
              <a:buChar char="•"/>
            </a:pPr>
            <a:r>
              <a:rPr lang="en-GB" sz="2400" dirty="0"/>
              <a:t> </a:t>
            </a:r>
            <a:r>
              <a:rPr lang="en-GB" sz="2400" dirty="0" smtClean="0"/>
              <a:t>Ground levels</a:t>
            </a:r>
          </a:p>
          <a:p>
            <a:pPr>
              <a:buFont typeface="Arial" panose="020B0604020202020204" pitchFamily="34" charset="0"/>
              <a:buChar char="•"/>
            </a:pPr>
            <a:r>
              <a:rPr lang="en-GB" sz="2400" dirty="0" smtClean="0"/>
              <a:t> Fences </a:t>
            </a:r>
          </a:p>
          <a:p>
            <a:pPr>
              <a:buFont typeface="Arial" panose="020B0604020202020204" pitchFamily="34" charset="0"/>
              <a:buChar char="•"/>
            </a:pPr>
            <a:r>
              <a:rPr lang="en-GB" sz="2400" dirty="0" smtClean="0"/>
              <a:t> Existing structures (buildings, statues, monuments </a:t>
            </a:r>
            <a:r>
              <a:rPr lang="en-GB" sz="2400" dirty="0" err="1" smtClean="0"/>
              <a:t>etc</a:t>
            </a:r>
            <a:r>
              <a:rPr lang="en-GB" sz="2400" dirty="0" smtClean="0"/>
              <a:t>).</a:t>
            </a:r>
          </a:p>
        </p:txBody>
      </p:sp>
      <p:pic>
        <p:nvPicPr>
          <p:cNvPr id="1027" name="Picture 3" descr="https://i0.wp.com/www.firstinarchitecture.co.uk/wp-content/uploads/2017/09/Site-analysis-example-21.jpg?resize=626%2C792&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87" y="2290990"/>
            <a:ext cx="3446835" cy="436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33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Electrical drawings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Produced by Electrical Draughtsman</a:t>
            </a:r>
            <a:r>
              <a:rPr lang="en-GB" sz="2400" dirty="0" smtClean="0"/>
              <a:t>/ CAD </a:t>
            </a:r>
            <a:r>
              <a:rPr lang="en-GB" sz="2400" dirty="0"/>
              <a:t>Operators, electrical drawings are schematics which contain information about the electrical and wiring needs for a given project.  </a:t>
            </a:r>
            <a:endParaRPr lang="en-GB" sz="2400" dirty="0" smtClean="0"/>
          </a:p>
        </p:txBody>
      </p:sp>
      <p:pic>
        <p:nvPicPr>
          <p:cNvPr id="2050" name="Picture 2" descr="Floor plan of a residence showing the duplex receptacle lay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622" y="2708920"/>
            <a:ext cx="4512065" cy="378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40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Electrical drawings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These </a:t>
            </a:r>
            <a:r>
              <a:rPr lang="en-GB" sz="2400" dirty="0"/>
              <a:t>may include power, lighting, data and telephony wiring; the location of outlets, switches, connections, breakers and distribution boards; other “hardwired” electrical systems and devices (fans, alarm systems, public address systems etc.). </a:t>
            </a:r>
            <a:endParaRPr lang="en-GB" sz="2400" dirty="0" smtClean="0"/>
          </a:p>
        </p:txBody>
      </p:sp>
      <p:pic>
        <p:nvPicPr>
          <p:cNvPr id="3074" name="Picture 2" descr="Electrical and telecom symbols, watchman's station, watchman's central station, wall mounted, telephone box, data junction box, hardware, wall mounted, electrical junction box, hardware, wall light, three, poly phase, thermostat, telephone outlet, telephone key system, surface fluorescent light, stereo speaker outlet, stereo outlet, socket outlet, power outlet, switched socket, socket outlet, power outlet, double socket, socket outlet, power outlet, single phase, signal central station, push button, pull-cord switch, outside antenna, outdoor lightning, bollard, outdoor lightning, motion sensor, modular fluorescent fitting, main control, intake, maid's dignal plug, magnetic door hold, luminaire ceiling mount, light bar, intercom, inside antenna, illuminated emergency sign, emergency sign, horn, hold open unit,  electro magnetic door, ground connection, ground, fire alarm station, fire alarm sounder, fire alarm, fire alarm central station, fire alarm bell, enclosed ceiling luminaire, emergency release button, emergency light, emergency lightning point, electrical switch, switch, multi-switch, electrical switch, switch, electrical service panel, service panel, electric, door opener, electric motors, down lighter, doorbell transformer, doorbell chime, doorbell, dimmer switch, digital satellite system, detector, surface mounted, heat detector, smoke detector, city fire alarm station, fire alarm station, ceiling fan, exhaust fan fixture, card reader, access system, cable television outlet, television outlet, cable TV outlet, TV outlet, buzzer, battery, batten fluorescent, automatic fire alarm device, annunci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337" y="3212976"/>
            <a:ext cx="4900160" cy="346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518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Electrical drawings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Drawings </a:t>
            </a:r>
            <a:r>
              <a:rPr lang="en-GB" sz="2400" dirty="0"/>
              <a:t>may be in the form of a floor plan showing location of features (outlets, devices, switches </a:t>
            </a:r>
            <a:r>
              <a:rPr lang="en-GB" sz="2400" dirty="0" err="1"/>
              <a:t>etc</a:t>
            </a:r>
            <a:r>
              <a:rPr lang="en-GB" sz="2400" dirty="0"/>
              <a:t>) and the general connections between, or wiring diagrams showing specific wiring and interconnection information.  </a:t>
            </a:r>
            <a:endParaRPr lang="en-GB" sz="2400" dirty="0" smtClean="0"/>
          </a:p>
          <a:p>
            <a:pPr marL="0" indent="0">
              <a:buNone/>
            </a:pPr>
            <a:r>
              <a:rPr lang="en-GB" sz="2400" dirty="0" smtClean="0"/>
              <a:t>Drawings </a:t>
            </a:r>
            <a:r>
              <a:rPr lang="en-GB" sz="2400" dirty="0"/>
              <a:t>use a standard library of symbols to ensure understanding. </a:t>
            </a:r>
          </a:p>
        </p:txBody>
      </p:sp>
      <p:pic>
        <p:nvPicPr>
          <p:cNvPr id="4098" name="Picture 2" descr="Typical electrical plan for a small one family house. Image was retrieved from (BuildingGuidelines, 200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8034"/>
            <a:ext cx="4101411" cy="371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943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Drainage surveys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10000"/>
          </a:bodyPr>
          <a:lstStyle/>
          <a:p>
            <a:pPr marL="0" indent="0">
              <a:buNone/>
            </a:pPr>
            <a:r>
              <a:rPr lang="en-GB" sz="2400" dirty="0"/>
              <a:t>Drainage surveys deal with locating and cataloguing the existence, location and condition of drainage systems and their components.  </a:t>
            </a:r>
            <a:endParaRPr lang="en-GB" sz="2400" dirty="0" smtClean="0"/>
          </a:p>
          <a:p>
            <a:pPr marL="0" indent="0">
              <a:buNone/>
            </a:pPr>
            <a:r>
              <a:rPr lang="en-GB" sz="2400" dirty="0" smtClean="0"/>
              <a:t>They </a:t>
            </a:r>
            <a:r>
              <a:rPr lang="en-GB" sz="2400" dirty="0"/>
              <a:t>can comprise of tables containing data on the locations and conditions of components, drawings and diagrams of the systems, and CCTV footage/images showing internal details of pipe networks and components.  These will be prepared by drainage surveyors</a:t>
            </a:r>
            <a:r>
              <a:rPr lang="en-GB" sz="2400" dirty="0" smtClean="0"/>
              <a:t>/ engineers </a:t>
            </a:r>
            <a:r>
              <a:rPr lang="en-GB" sz="2400" dirty="0"/>
              <a:t>and CAD Technicians</a:t>
            </a:r>
            <a:r>
              <a:rPr lang="en-GB" sz="2400" dirty="0" smtClean="0"/>
              <a:t>/ Draughtsmen</a:t>
            </a:r>
            <a:r>
              <a:rPr lang="en-GB" sz="2400" dirty="0"/>
              <a:t>. </a:t>
            </a:r>
            <a:endParaRPr lang="en-GB" sz="2400" dirty="0" smtClean="0"/>
          </a:p>
          <a:p>
            <a:pPr marL="0" indent="0">
              <a:buNone/>
            </a:pPr>
            <a:r>
              <a:rPr lang="en-GB" sz="2400" dirty="0" smtClean="0"/>
              <a:t>Drainage </a:t>
            </a:r>
            <a:r>
              <a:rPr lang="en-GB" sz="2400" dirty="0"/>
              <a:t>surveys are useful for planning and creating new engineering works, modifying existing ones, or for maintenance of drainage systems themselves.  As such they may be used by a range of people including civil engineers, site engineers, architects, planners and drainage engineers. </a:t>
            </a:r>
          </a:p>
        </p:txBody>
      </p:sp>
      <p:pic>
        <p:nvPicPr>
          <p:cNvPr id="5122" name="Picture 2" descr="https://www.myjobquote.co.uk/assets/img/drain-survey-co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4101412" cy="21846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greenhatch-group.co.uk/files/CCTV_output_2_Underground_Utility_Survey_Greenhatch.x646.png"/>
          <p:cNvPicPr>
            <a:picLocks noChangeAspect="1" noChangeArrowheads="1"/>
          </p:cNvPicPr>
          <p:nvPr/>
        </p:nvPicPr>
        <p:blipFill rotWithShape="1">
          <a:blip r:embed="rId3">
            <a:extLst>
              <a:ext uri="{28A0092B-C50C-407E-A947-70E740481C1C}">
                <a14:useLocalDpi xmlns:a14="http://schemas.microsoft.com/office/drawing/2010/main" val="0"/>
              </a:ext>
            </a:extLst>
          </a:blip>
          <a:srcRect t="11420"/>
          <a:stretch/>
        </p:blipFill>
        <p:spPr bwMode="auto">
          <a:xfrm>
            <a:off x="0" y="4149080"/>
            <a:ext cx="4101411" cy="2716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236</TotalTime>
  <Words>727</Words>
  <Application>Microsoft Office PowerPoint</Application>
  <PresentationFormat>On-screen Show (4:3)</PresentationFormat>
  <Paragraphs>60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Tw Cen MT</vt:lpstr>
      <vt:lpstr>Tw Cen MT Condensed</vt:lpstr>
      <vt:lpstr>Wingdings 3</vt:lpstr>
      <vt:lpstr>Integral</vt:lpstr>
      <vt:lpstr>Advanced higher Graphic communication</vt:lpstr>
      <vt:lpstr>Learning intentions &amp; success criteria</vt:lpstr>
      <vt:lpstr>Building drawings</vt:lpstr>
      <vt:lpstr>Underground survey</vt:lpstr>
      <vt:lpstr>Feature survey</vt:lpstr>
      <vt:lpstr>Electrical drawings</vt:lpstr>
      <vt:lpstr>Electrical drawings</vt:lpstr>
      <vt:lpstr>Electrical drawings</vt:lpstr>
      <vt:lpstr>Drainage surveys</vt:lpstr>
      <vt:lpstr>Topographical survey</vt:lpstr>
      <vt:lpstr>Topographical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East Dunbartonshire Council</cp:lastModifiedBy>
  <cp:revision>25</cp:revision>
  <dcterms:created xsi:type="dcterms:W3CDTF">2020-05-18T09:31:07Z</dcterms:created>
  <dcterms:modified xsi:type="dcterms:W3CDTF">2022-10-28T10:37:13Z</dcterms:modified>
</cp:coreProperties>
</file>